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69" r:id="rId3"/>
    <p:sldId id="270" r:id="rId4"/>
    <p:sldId id="271" r:id="rId5"/>
    <p:sldId id="258" r:id="rId6"/>
    <p:sldId id="259" r:id="rId7"/>
    <p:sldId id="260" r:id="rId8"/>
    <p:sldId id="257" r:id="rId9"/>
    <p:sldId id="261" r:id="rId10"/>
    <p:sldId id="262" r:id="rId11"/>
    <p:sldId id="263" r:id="rId12"/>
    <p:sldId id="264" r:id="rId13"/>
    <p:sldId id="268" r:id="rId14"/>
    <p:sldId id="265" r:id="rId15"/>
    <p:sldId id="266" r:id="rId16"/>
    <p:sldId id="267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38"/>
    <p:restoredTop sz="94676"/>
  </p:normalViewPr>
  <p:slideViewPr>
    <p:cSldViewPr snapToGrid="0" snapToObjects="1">
      <p:cViewPr varScale="1">
        <p:scale>
          <a:sx n="126" d="100"/>
          <a:sy n="126" d="100"/>
        </p:scale>
        <p:origin x="23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svg>
</file>

<file path=ppt/media/image5.png>
</file>

<file path=ppt/media/image6.sv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418BE6-8C0D-2940-9039-4B35F6CC639B}" type="datetimeFigureOut">
              <a:t>28.05.22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597001-F803-004C-BDB8-67974DC3BBEE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14414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597001-F803-004C-BDB8-67974DC3BBEE}" type="slidenum">
              <a:t>8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01612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570A8-0971-C342-ADDF-B05B86F5DA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61351C-827A-1C49-8FE2-3F8B4DD9C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FBA550-22E3-984F-9E27-9DAFD8962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15999-FF2A-1744-AFF0-06AED3C7AC83}" type="datetimeFigureOut">
              <a:t>28.05.22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00313-BFE0-3A4D-A376-5F6BA46DE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6178F1-E2BE-A74E-99C2-20B3516BA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4A517-F546-3D46-9718-5AE8CE1BDD76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02900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95B4A-E674-C141-AF0A-B21070B65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0E381D-74A7-3B4A-A9A1-375D0B9A43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4C3312-92D9-0F49-BB42-640B35228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15999-FF2A-1744-AFF0-06AED3C7AC83}" type="datetimeFigureOut">
              <a:t>28.05.22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7CBB8-D0D5-1947-8771-53AD284F2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821207-71F7-3E41-8E95-BB3B13960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4A517-F546-3D46-9718-5AE8CE1BDD76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94751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6D2600-D1FE-9F44-A3A6-0BB07EFA5E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517298-9E64-9D48-A5C9-26F7A58DC6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7D3B39-7489-DC4C-883F-C78DE485D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15999-FF2A-1744-AFF0-06AED3C7AC83}" type="datetimeFigureOut">
              <a:t>28.05.22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30AF4-43BF-C943-A7C6-E729411C4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BBA2DC-ECC3-B048-AD81-9E58E202D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4A517-F546-3D46-9718-5AE8CE1BDD76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10309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DF888-3BFC-5B48-92FA-4B148DA24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28D99-05DE-6348-B8F5-E2DC01859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30BC6-AA56-B44C-9A64-DFE527FA2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15999-FF2A-1744-AFF0-06AED3C7AC83}" type="datetimeFigureOut">
              <a:t>28.05.22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1B61D-2879-7343-A762-4A1A0F2F7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15E008-0513-D14D-8F99-5C661D222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4A517-F546-3D46-9718-5AE8CE1BDD76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23179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DCEF4-354B-8243-8185-789C41F85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1620A-80AA-4E40-94A8-0A1AC0FE01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A86067-768F-0545-993F-EA035EBB4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15999-FF2A-1744-AFF0-06AED3C7AC83}" type="datetimeFigureOut">
              <a:t>28.05.22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88EF99-EB7D-6042-80BD-D92CA1A46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6F3E8B-E9D1-F74C-905F-F8F0AC003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4A517-F546-3D46-9718-5AE8CE1BDD76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48252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D39FE-A32F-3F42-ADBD-F23EA23E2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0F8208-9EF2-3B4C-9496-DC3444E9B7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3D3B06-E1B2-2243-93A1-5B6C19A44C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E001E6-F664-2648-AD70-4E9752D40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15999-FF2A-1744-AFF0-06AED3C7AC83}" type="datetimeFigureOut">
              <a:t>28.05.22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1C866C-134C-9E4D-8453-6FECF149D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96F505-C71A-EA4E-8453-A2775B25A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4A517-F546-3D46-9718-5AE8CE1BDD76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558696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7EB7A-8D9C-1F4F-A546-4A09A7101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B29B23-D0C6-064E-A2B4-F555EA1AF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416685-C13F-D447-92D7-B450A4975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58F744-7E35-3B43-AD43-36788B1B64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CE652F-6557-6849-BDD4-747616D37C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47205B-55ED-A146-BD0D-1A1A2BFBA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15999-FF2A-1744-AFF0-06AED3C7AC83}" type="datetimeFigureOut">
              <a:t>28.05.22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282E5E-C05E-A44F-B2D9-9CA81623E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667E6-ACFD-9644-8B24-2C7BC5040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4A517-F546-3D46-9718-5AE8CE1BDD76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175133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EB831-8AE5-4745-9DE3-B24FF9D6D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70EBF-7DB5-D940-899B-655E5FD52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15999-FF2A-1744-AFF0-06AED3C7AC83}" type="datetimeFigureOut">
              <a:t>28.05.22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9DDB01-0A92-BE44-9CF6-6E4B2E852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D5F6B7-C8A5-D041-ABA9-C4D848532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4A517-F546-3D46-9718-5AE8CE1BDD76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118287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D6947D-AA06-2145-9498-AF4256A61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15999-FF2A-1744-AFF0-06AED3C7AC83}" type="datetimeFigureOut">
              <a:t>28.05.22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8B8061-104D-4446-B3DE-F5E5795A4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90525F-3E84-F944-BA78-21C6B61D9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4A517-F546-3D46-9718-5AE8CE1BDD76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048925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CC2EE-6B35-7C46-8674-2DF5F250E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30C8B-C3DA-6D48-930A-A03BFEF871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ACB3FF-F7CC-8D4F-8ED5-35C00A6AF0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F062C9-9D91-7146-A1A1-6981BBA9F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15999-FF2A-1744-AFF0-06AED3C7AC83}" type="datetimeFigureOut">
              <a:t>28.05.22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91B746-6C96-4F4F-BC0C-3BEE6E058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6B85B3-24E2-BA48-B784-CF3EE119B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4A517-F546-3D46-9718-5AE8CE1BDD76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21678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69513-D143-F546-8B42-9C988128B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442516-D603-E749-814A-378590EF36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6BE577-AABE-A144-880C-2A3D7359AC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5A4284-4614-8147-91FF-1D7CFA163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15999-FF2A-1744-AFF0-06AED3C7AC83}" type="datetimeFigureOut">
              <a:t>28.05.22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57749-A036-E347-BF64-4F4B8D3FA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3378EA-9F57-C044-AEFE-5FD6FD967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4A517-F546-3D46-9718-5AE8CE1BDD76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84901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4661A8-1722-F343-8FF4-33511BDD8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F0A0D1-4CFB-F348-994D-90B154B2D4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1D560E-F329-9B45-8CE1-AF62E34D0F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615999-FF2A-1744-AFF0-06AED3C7AC83}" type="datetimeFigureOut">
              <a:t>28.05.22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3DA223-61AF-8645-ADFF-C490B13B67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98EEB-29D6-4C4E-AE98-933965C67E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74A517-F546-3D46-9718-5AE8CE1BDD76}" type="slidenum"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0894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umberto.michelucci@toelt.ai" TargetMode="External"/><Relationship Id="rId2" Type="http://schemas.openxmlformats.org/officeDocument/2006/relationships/hyperlink" Target="https://github.com/toelt-llc/GANs-TensorFlow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livebook.manning.com/book/gans-in-action/chapter-8/" TargetMode="Externa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9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4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5083E-549E-394C-A5CB-A986658720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Generative Adversarial Networks (GANs)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8A8D05-D402-DA44-8EBD-479EA6B92F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09614"/>
            <a:ext cx="9144000" cy="2387600"/>
          </a:xfrm>
        </p:spPr>
        <p:txBody>
          <a:bodyPr>
            <a:normAutofit fontScale="70000" lnSpcReduction="20000"/>
          </a:bodyPr>
          <a:lstStyle/>
          <a:p>
            <a:r>
              <a:rPr lang="en-CH" sz="4800">
                <a:latin typeface="Arial" panose="020B0604020202020204" pitchFamily="34" charset="0"/>
                <a:cs typeface="Arial" panose="020B0604020202020204" pitchFamily="34" charset="0"/>
              </a:rPr>
              <a:t>A gentle Introduction</a:t>
            </a:r>
          </a:p>
          <a:p>
            <a:r>
              <a:rPr lang="en-GB" sz="480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https://github.com/toelt-llc/GANs-TensorFlow</a:t>
            </a:r>
            <a:r>
              <a:rPr lang="en-GB" sz="4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CH" sz="4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H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Umberto Michelucci</a:t>
            </a:r>
          </a:p>
          <a:p>
            <a:r>
              <a:rPr lang="en-GB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u</a:t>
            </a:r>
            <a:r>
              <a:rPr lang="en-CH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mberto.michelucci@toelt.ai</a:t>
            </a:r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+41 79 396 7406</a:t>
            </a:r>
          </a:p>
        </p:txBody>
      </p:sp>
    </p:spTree>
    <p:extLst>
      <p:ext uri="{BB962C8B-B14F-4D97-AF65-F5344CB8AC3E}">
        <p14:creationId xmlns:p14="http://schemas.microsoft.com/office/powerpoint/2010/main" val="6076238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58CAED-C185-1D4E-8E31-FAEDB5FE19BC}"/>
              </a:ext>
            </a:extLst>
          </p:cNvPr>
          <p:cNvSpPr txBox="1"/>
          <p:nvPr/>
        </p:nvSpPr>
        <p:spPr>
          <a:xfrm>
            <a:off x="467958" y="247426"/>
            <a:ext cx="10752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3600">
                <a:latin typeface="Arial" panose="020B0604020202020204" pitchFamily="34" charset="0"/>
                <a:cs typeface="Arial" panose="020B0604020202020204" pitchFamily="34" charset="0"/>
              </a:rPr>
              <a:t>Reference – Loss Function (Cross Entropy, CE)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9A4EDC-8E14-3544-B861-44EAD398B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0323" y="3796478"/>
            <a:ext cx="5435600" cy="4699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7D5661-D44D-CF44-B207-7A3A9303628D}"/>
              </a:ext>
            </a:extLst>
          </p:cNvPr>
          <p:cNvSpPr txBox="1"/>
          <p:nvPr/>
        </p:nvSpPr>
        <p:spPr>
          <a:xfrm>
            <a:off x="1904105" y="5290073"/>
            <a:ext cx="29691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Class Label: 0,1</a:t>
            </a:r>
          </a:p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0 </a:t>
            </a:r>
            <a:r>
              <a:rPr lang="en-CH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Painting is fake</a:t>
            </a:r>
          </a:p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1  Painting is real</a:t>
            </a:r>
            <a:endParaRPr lang="en-CH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B3B177-999A-B947-BB44-AC03BB63A525}"/>
              </a:ext>
            </a:extLst>
          </p:cNvPr>
          <p:cNvSpPr txBox="1"/>
          <p:nvPr/>
        </p:nvSpPr>
        <p:spPr>
          <a:xfrm>
            <a:off x="8165054" y="1706920"/>
            <a:ext cx="29691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Predicted Class probability of painting of being real (class 1)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32D95B6-40AA-8C4F-ACCF-9106B5994CC2}"/>
              </a:ext>
            </a:extLst>
          </p:cNvPr>
          <p:cNvCxnSpPr>
            <a:cxnSpLocks/>
          </p:cNvCxnSpPr>
          <p:nvPr/>
        </p:nvCxnSpPr>
        <p:spPr>
          <a:xfrm flipV="1">
            <a:off x="3216537" y="4346089"/>
            <a:ext cx="441064" cy="7503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D2995E1-9CED-9043-9DF0-1A315CEEF93A}"/>
              </a:ext>
            </a:extLst>
          </p:cNvPr>
          <p:cNvCxnSpPr>
            <a:cxnSpLocks/>
          </p:cNvCxnSpPr>
          <p:nvPr/>
        </p:nvCxnSpPr>
        <p:spPr>
          <a:xfrm flipV="1">
            <a:off x="4087907" y="4346089"/>
            <a:ext cx="2398955" cy="119409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EBE9617-1D87-B74E-9A9E-DC02DFFC7EB4}"/>
              </a:ext>
            </a:extLst>
          </p:cNvPr>
          <p:cNvCxnSpPr>
            <a:cxnSpLocks/>
          </p:cNvCxnSpPr>
          <p:nvPr/>
        </p:nvCxnSpPr>
        <p:spPr>
          <a:xfrm flipH="1">
            <a:off x="4819426" y="2168585"/>
            <a:ext cx="3162748" cy="158583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3837384-E6C5-6D48-A17B-3F297D9B2313}"/>
              </a:ext>
            </a:extLst>
          </p:cNvPr>
          <p:cNvCxnSpPr>
            <a:cxnSpLocks/>
          </p:cNvCxnSpPr>
          <p:nvPr/>
        </p:nvCxnSpPr>
        <p:spPr>
          <a:xfrm flipH="1">
            <a:off x="8756725" y="2772783"/>
            <a:ext cx="412078" cy="9439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5778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0290D-6F26-8B4F-9BA4-0AF23B9B2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22" y="96183"/>
            <a:ext cx="10515600" cy="624579"/>
          </a:xfrm>
        </p:spPr>
        <p:txBody>
          <a:bodyPr>
            <a:normAutofit fontScale="90000"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How to use Keras for GANs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623F3F-0570-5F46-A960-DBE12059A8CD}"/>
              </a:ext>
            </a:extLst>
          </p:cNvPr>
          <p:cNvSpPr txBox="1"/>
          <p:nvPr/>
        </p:nvSpPr>
        <p:spPr>
          <a:xfrm>
            <a:off x="247426" y="2377440"/>
            <a:ext cx="181109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The most important aspect of using Keras for GANs is the necessity of building a custom training loop (and not using </a:t>
            </a:r>
            <a:r>
              <a:rPr lang="en-CH" b="1">
                <a:latin typeface="Source Sans Pro" panose="020F0502020204030204" pitchFamily="34" charset="0"/>
                <a:ea typeface="Source Sans Pro" panose="020F0502020204030204" pitchFamily="34" charset="0"/>
                <a:cs typeface="Arial" panose="020B0604020202020204" pitchFamily="34" charset="0"/>
              </a:rPr>
              <a:t>compile()/fit() </a:t>
            </a:r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approach.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7B0D14-24CC-2D46-94AC-5533FFFB8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127" y="869203"/>
            <a:ext cx="8677612" cy="57653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8F2A1A-B81D-294C-A8FE-5AA86050BD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6868" y="3384711"/>
            <a:ext cx="3540477" cy="46006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EAE8CA-3BCE-174E-A605-125BCAF695C0}"/>
              </a:ext>
            </a:extLst>
          </p:cNvPr>
          <p:cNvCxnSpPr/>
          <p:nvPr/>
        </p:nvCxnSpPr>
        <p:spPr>
          <a:xfrm flipH="1">
            <a:off x="7046259" y="3657600"/>
            <a:ext cx="30121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7B9D4FA3-A1A9-A74B-BA58-2BCB4EA675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6258" y="3017926"/>
            <a:ext cx="1925619" cy="366785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DA26E14-C6CF-1C4E-8E51-28330DB0CF73}"/>
              </a:ext>
            </a:extLst>
          </p:cNvPr>
          <p:cNvCxnSpPr>
            <a:cxnSpLocks/>
          </p:cNvCxnSpPr>
          <p:nvPr/>
        </p:nvCxnSpPr>
        <p:spPr>
          <a:xfrm flipH="1">
            <a:off x="5744584" y="3196814"/>
            <a:ext cx="130167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6C78CCB9-E327-2040-8F64-8F05854F95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0778" y="2037560"/>
            <a:ext cx="675715" cy="4300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8714D12-C453-5D47-8C2C-4446787DE023}"/>
              </a:ext>
            </a:extLst>
          </p:cNvPr>
          <p:cNvCxnSpPr/>
          <p:nvPr/>
        </p:nvCxnSpPr>
        <p:spPr>
          <a:xfrm flipH="1">
            <a:off x="6639261" y="2215690"/>
            <a:ext cx="30121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AD0FBCDF-CE88-7F45-8FA8-0861903C5E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46258" y="1586676"/>
            <a:ext cx="609225" cy="314439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F83401E-CFA6-D04D-A240-E21A2A3EB5E3}"/>
              </a:ext>
            </a:extLst>
          </p:cNvPr>
          <p:cNvCxnSpPr/>
          <p:nvPr/>
        </p:nvCxnSpPr>
        <p:spPr>
          <a:xfrm flipH="1">
            <a:off x="6547933" y="1766818"/>
            <a:ext cx="30121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02231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9C236F-87B6-5D4B-B339-1A3313E5E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7082" y="1443710"/>
            <a:ext cx="4937835" cy="4840249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78BFD802-189C-3C47-B7D3-C286CC66A085}"/>
              </a:ext>
            </a:extLst>
          </p:cNvPr>
          <p:cNvSpPr txBox="1">
            <a:spLocks/>
          </p:cNvSpPr>
          <p:nvPr/>
        </p:nvSpPr>
        <p:spPr>
          <a:xfrm>
            <a:off x="160468" y="171487"/>
            <a:ext cx="10515600" cy="624579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The digits were not written by a person…</a:t>
            </a:r>
          </a:p>
        </p:txBody>
      </p:sp>
    </p:spTree>
    <p:extLst>
      <p:ext uri="{BB962C8B-B14F-4D97-AF65-F5344CB8AC3E}">
        <p14:creationId xmlns:p14="http://schemas.microsoft.com/office/powerpoint/2010/main" val="39736617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FA910-3C4F-874D-817D-C0BABAD8F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Conditional GAN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02F993-D613-BF4D-B664-5F7768BE813A}"/>
              </a:ext>
            </a:extLst>
          </p:cNvPr>
          <p:cNvSpPr txBox="1"/>
          <p:nvPr/>
        </p:nvSpPr>
        <p:spPr>
          <a:xfrm>
            <a:off x="980853" y="2614453"/>
            <a:ext cx="1023029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0" i="0" u="none" strike="noStrike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Conditional GAN (CGAN) is </a:t>
            </a:r>
            <a:r>
              <a:rPr lang="en-GB" sz="2800" b="1" i="0" u="none" strike="noStrike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 GAN variant in which both the Generator and the Discriminator are conditioned on auxiliary data such as a class label during training</a:t>
            </a:r>
            <a:r>
              <a:rPr lang="en-GB" sz="2800" b="0" i="0" u="none" strike="noStrike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</a:t>
            </a:r>
            <a:endParaRPr lang="en-CH" sz="28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5D588A-2443-644C-88E9-BEB79A3D8282}"/>
              </a:ext>
            </a:extLst>
          </p:cNvPr>
          <p:cNvSpPr txBox="1"/>
          <p:nvPr/>
        </p:nvSpPr>
        <p:spPr>
          <a:xfrm>
            <a:off x="369480" y="6308209"/>
            <a:ext cx="99228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Source: </a:t>
            </a:r>
            <a:r>
              <a:rPr lang="en-CH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https://livebook.manning.com/book/gans-in-action/chapter-8/</a:t>
            </a:r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236295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12113-60BE-7440-8C9B-005A1512BD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149" y="1600200"/>
            <a:ext cx="11679702" cy="46863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007290BB-299F-DB4E-B363-1B25D2431D36}"/>
              </a:ext>
            </a:extLst>
          </p:cNvPr>
          <p:cNvSpPr txBox="1">
            <a:spLocks/>
          </p:cNvSpPr>
          <p:nvPr/>
        </p:nvSpPr>
        <p:spPr>
          <a:xfrm>
            <a:off x="256149" y="259210"/>
            <a:ext cx="10515600" cy="624579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Conditional GAN</a:t>
            </a:r>
          </a:p>
        </p:txBody>
      </p:sp>
    </p:spTree>
    <p:extLst>
      <p:ext uri="{BB962C8B-B14F-4D97-AF65-F5344CB8AC3E}">
        <p14:creationId xmlns:p14="http://schemas.microsoft.com/office/powerpoint/2010/main" val="25116242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61D8FA2-B51F-C24F-ACB9-074EA10EA1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709" y="1243014"/>
            <a:ext cx="9562582" cy="4992982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CFD9728C-96FE-9B47-985B-D09510A91997}"/>
              </a:ext>
            </a:extLst>
          </p:cNvPr>
          <p:cNvSpPr txBox="1">
            <a:spLocks/>
          </p:cNvSpPr>
          <p:nvPr/>
        </p:nvSpPr>
        <p:spPr>
          <a:xfrm>
            <a:off x="256149" y="259210"/>
            <a:ext cx="10515600" cy="624579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First Layers of the generator (CGAN)</a:t>
            </a:r>
          </a:p>
        </p:txBody>
      </p:sp>
    </p:spTree>
    <p:extLst>
      <p:ext uri="{BB962C8B-B14F-4D97-AF65-F5344CB8AC3E}">
        <p14:creationId xmlns:p14="http://schemas.microsoft.com/office/powerpoint/2010/main" val="22225734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CFD9728C-96FE-9B47-985B-D09510A91997}"/>
              </a:ext>
            </a:extLst>
          </p:cNvPr>
          <p:cNvSpPr txBox="1">
            <a:spLocks/>
          </p:cNvSpPr>
          <p:nvPr/>
        </p:nvSpPr>
        <p:spPr>
          <a:xfrm>
            <a:off x="256149" y="259210"/>
            <a:ext cx="10515600" cy="624579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First Layers of the discriminator (CGAN)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0E9DD7-B8F7-5E4F-A7CC-5C4FDF33C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5800" y="1195387"/>
            <a:ext cx="82804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4559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95215-C6DA-0FCA-C77C-078A83039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Image-to-image Translation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271CF9B-99CF-D1F5-81E8-44DDB1A230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5768"/>
            <a:ext cx="10515600" cy="38685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99CF4E-4F61-467F-75E2-2E41393BECB7}"/>
              </a:ext>
            </a:extLst>
          </p:cNvPr>
          <p:cNvSpPr txBox="1"/>
          <p:nvPr/>
        </p:nvSpPr>
        <p:spPr>
          <a:xfrm>
            <a:off x="416560" y="6231265"/>
            <a:ext cx="113588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0" i="0" u="none" strike="noStrike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Isola, Phillip, et al. "Image-to-image translation with conditional adversarial networks." </a:t>
            </a:r>
            <a:r>
              <a:rPr lang="en-GB" sz="1400" b="0" i="1" u="none" strike="noStrike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Proceedings of the IEEE conference on computer vision and pattern recognition</a:t>
            </a:r>
            <a:r>
              <a:rPr lang="en-GB" sz="1400" b="0" i="0" u="none" strike="noStrike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2017.</a:t>
            </a:r>
            <a:endParaRPr lang="en-CH" sz="1400"/>
          </a:p>
        </p:txBody>
      </p:sp>
    </p:spTree>
    <p:extLst>
      <p:ext uri="{BB962C8B-B14F-4D97-AF65-F5344CB8AC3E}">
        <p14:creationId xmlns:p14="http://schemas.microsoft.com/office/powerpoint/2010/main" val="15833779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95215-C6DA-0FCA-C77C-078A83039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Text-to-image Synthesis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99CF4E-4F61-467F-75E2-2E41393BECB7}"/>
              </a:ext>
            </a:extLst>
          </p:cNvPr>
          <p:cNvSpPr txBox="1"/>
          <p:nvPr/>
        </p:nvSpPr>
        <p:spPr>
          <a:xfrm>
            <a:off x="416560" y="6231265"/>
            <a:ext cx="113588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/>
              <a:t>Reed, Scott, et al. "Generative adversarial text to image synthesis." </a:t>
            </a:r>
            <a:r>
              <a:rPr lang="en-GB" i="1"/>
              <a:t>International conference on machine learning</a:t>
            </a:r>
            <a:r>
              <a:rPr lang="en-GB"/>
              <a:t>. PMLR, 2016.</a:t>
            </a:r>
            <a:endParaRPr lang="en-CH" sz="140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E6C9B3A-CAFE-431A-EBCD-9253587603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609408"/>
            <a:ext cx="4665720" cy="43513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159C09D-8AD0-178A-770C-95EAB2A71FB6}"/>
              </a:ext>
            </a:extLst>
          </p:cNvPr>
          <p:cNvSpPr txBox="1"/>
          <p:nvPr/>
        </p:nvSpPr>
        <p:spPr>
          <a:xfrm>
            <a:off x="838200" y="2519680"/>
            <a:ext cx="48666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400"/>
              <a:t>Given a text, generate images closely associated.</a:t>
            </a:r>
          </a:p>
          <a:p>
            <a:endParaRPr lang="en-CH" sz="2400"/>
          </a:p>
          <a:p>
            <a:r>
              <a:rPr lang="en-CH" sz="2400"/>
              <a:t>One uses a conditional GAN with the generator and discriminator working with text embeddings.</a:t>
            </a:r>
          </a:p>
        </p:txBody>
      </p:sp>
    </p:spTree>
    <p:extLst>
      <p:ext uri="{BB962C8B-B14F-4D97-AF65-F5344CB8AC3E}">
        <p14:creationId xmlns:p14="http://schemas.microsoft.com/office/powerpoint/2010/main" val="36973217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D0CEF-51E8-4771-D40C-12CCC9C3B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Reading List I/II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955A6-B865-D22E-C259-8A578A850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4320"/>
            <a:ext cx="10515600" cy="4632643"/>
          </a:xfrm>
        </p:spPr>
        <p:txBody>
          <a:bodyPr>
            <a:normAutofit/>
          </a:bodyPr>
          <a:lstStyle/>
          <a:p>
            <a:r>
              <a:rPr lang="en-GB" sz="2000"/>
              <a:t>Goodfellow, I., Pouget-Abadie, J., Mirza, M., Xu, B., Warde-Farley, D., Ozair, S., Courville, A. and Bengio, Y. Generative adversarial nets, NIPS (2014). </a:t>
            </a:r>
          </a:p>
          <a:p>
            <a:r>
              <a:rPr lang="en-GB" sz="2000"/>
              <a:t>Goodfellow, Ian NIPS 2016 Tutorial: Generative Adversarial Networks, NIPS (2016). </a:t>
            </a:r>
          </a:p>
          <a:p>
            <a:r>
              <a:rPr lang="en-GB" sz="2000"/>
              <a:t>Radford, A., Metz, L. and Chintala, S., Unsupervised representation learning with deep convolutional generative adversarial networks. arXiv preprint </a:t>
            </a:r>
          </a:p>
          <a:p>
            <a:r>
              <a:rPr lang="en-GB" sz="2000"/>
              <a:t>arXiv:1511.06434. (2015). </a:t>
            </a:r>
          </a:p>
          <a:p>
            <a:r>
              <a:rPr lang="en-GB" sz="2000"/>
              <a:t>Salimans, T., Goodfellow, I., Zaremba, W., Cheung, V., Radford, A., &amp; Chen, X. Improved techniques for training gans. NIPS (2016). </a:t>
            </a:r>
          </a:p>
          <a:p>
            <a:r>
              <a:rPr lang="en-GB" sz="2000"/>
              <a:t>Chen, X., Duan, Y., Houthooft, R., Schulman, J., Sutskever, I., &amp; Abbeel, P. InfoGAN: Interpretable Representation Learning by Information Maximization </a:t>
            </a:r>
          </a:p>
          <a:p>
            <a:r>
              <a:rPr lang="en-GB" sz="2000"/>
              <a:t>Generative Adversarial Nets, NIPS (2016). </a:t>
            </a:r>
          </a:p>
          <a:p>
            <a:r>
              <a:rPr lang="en-GB" sz="2000"/>
              <a:t>Zhao, Junbo, Michael Mathieu, and Yann LeCun. Energy-based generative adversarial network. arXiv preprint arXiv:1609.03126 (2016). </a:t>
            </a:r>
          </a:p>
        </p:txBody>
      </p:sp>
    </p:spTree>
    <p:extLst>
      <p:ext uri="{BB962C8B-B14F-4D97-AF65-F5344CB8AC3E}">
        <p14:creationId xmlns:p14="http://schemas.microsoft.com/office/powerpoint/2010/main" val="3969890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25261-A8EC-2556-95D9-C2DBE6144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Problem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14881-A638-F0D9-C3A3-BD07C38DC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b="1">
                <a:latin typeface="Arial" panose="020B0604020202020204" pitchFamily="34" charset="0"/>
                <a:cs typeface="Arial" panose="020B0604020202020204" pitchFamily="34" charset="0"/>
              </a:rPr>
              <a:t>Discriminative (classifiers) models can</a:t>
            </a:r>
          </a:p>
          <a:p>
            <a:pPr lvl="1"/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Given an image </a:t>
            </a:r>
            <a:r>
              <a:rPr lang="en-GB" b="1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, predict a label </a:t>
            </a:r>
            <a:r>
              <a:rPr lang="en-GB" b="1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  <a:p>
            <a:pPr lvl="1"/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Estimates </a:t>
            </a:r>
            <a:r>
              <a:rPr lang="en-GB" b="1">
                <a:latin typeface="Arial" panose="020B0604020202020204" pitchFamily="34" charset="0"/>
                <a:cs typeface="Arial" panose="020B0604020202020204" pitchFamily="34" charset="0"/>
              </a:rPr>
              <a:t>P(Y|X) </a:t>
            </a:r>
          </a:p>
          <a:p>
            <a:pPr marL="0" indent="0">
              <a:buNone/>
            </a:pPr>
            <a:r>
              <a:rPr lang="en-GB" b="1">
                <a:latin typeface="Arial" panose="020B0604020202020204" pitchFamily="34" charset="0"/>
                <a:cs typeface="Arial" panose="020B0604020202020204" pitchFamily="34" charset="0"/>
              </a:rPr>
              <a:t>Discriminative models have several key limitations</a:t>
            </a:r>
          </a:p>
          <a:p>
            <a:pPr lvl="1"/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Can’t model </a:t>
            </a:r>
            <a:r>
              <a:rPr lang="en-GB" b="1">
                <a:latin typeface="Arial" panose="020B0604020202020204" pitchFamily="34" charset="0"/>
                <a:cs typeface="Arial" panose="020B0604020202020204" pitchFamily="34" charset="0"/>
              </a:rPr>
              <a:t>P(X)</a:t>
            </a:r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, i.e. the probability of seeing a certain image</a:t>
            </a:r>
          </a:p>
          <a:p>
            <a:pPr lvl="1"/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Thus, can’t sample from </a:t>
            </a:r>
            <a:r>
              <a:rPr lang="en-GB" b="1">
                <a:latin typeface="Arial" panose="020B0604020202020204" pitchFamily="34" charset="0"/>
                <a:cs typeface="Arial" panose="020B0604020202020204" pitchFamily="34" charset="0"/>
              </a:rPr>
              <a:t>P(X)</a:t>
            </a:r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, i.e. </a:t>
            </a:r>
            <a:r>
              <a:rPr lang="en-GB" b="1">
                <a:latin typeface="Arial" panose="020B0604020202020204" pitchFamily="34" charset="0"/>
                <a:cs typeface="Arial" panose="020B0604020202020204" pitchFamily="34" charset="0"/>
              </a:rPr>
              <a:t>can’t generate new images </a:t>
            </a:r>
          </a:p>
          <a:p>
            <a:pPr marL="0" indent="0">
              <a:buNone/>
            </a:pPr>
            <a:r>
              <a:rPr lang="en-GB" b="1">
                <a:latin typeface="Arial" panose="020B0604020202020204" pitchFamily="34" charset="0"/>
                <a:cs typeface="Arial" panose="020B0604020202020204" pitchFamily="34" charset="0"/>
              </a:rPr>
              <a:t>Generative models (in general) cope with all of above </a:t>
            </a:r>
          </a:p>
          <a:p>
            <a:pPr lvl="1"/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Can model </a:t>
            </a:r>
            <a:r>
              <a:rPr lang="en-GB" b="1">
                <a:latin typeface="Arial" panose="020B0604020202020204" pitchFamily="34" charset="0"/>
                <a:cs typeface="Arial" panose="020B0604020202020204" pitchFamily="34" charset="0"/>
              </a:rPr>
              <a:t>P(X)</a:t>
            </a:r>
          </a:p>
          <a:p>
            <a:pPr lvl="1"/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Can generate new images </a:t>
            </a:r>
            <a:endParaRPr lang="en-GB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H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89435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D0CEF-51E8-4771-D40C-12CCC9C3B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Reading List II/II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955A6-B865-D22E-C259-8A578A850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GB" sz="1800"/>
              <a:t>Mirza, Mehdi, and Simon Osindero. Conditional generative adversarial nets. arXiv preprint arXiv:1411.1784 (2014). </a:t>
            </a:r>
          </a:p>
          <a:p>
            <a:r>
              <a:rPr lang="en-GB" sz="1800"/>
              <a:t>Liu, Ming-Yu, and Oncel Tuzel. Coupled generative adversarial networks. NIPS (2016). </a:t>
            </a:r>
          </a:p>
          <a:p>
            <a:r>
              <a:rPr lang="en-GB" sz="1800"/>
              <a:t>Denton, E.L., Chintala, S. and Fergus, R., 2015. Deep Generative Image Models using a Laplacian Pyramid of Adversarial Networks. NIPS (2015) </a:t>
            </a:r>
          </a:p>
          <a:p>
            <a:r>
              <a:rPr lang="en-GB" sz="1800"/>
              <a:t>Dumoulin, V., Belghazi, I., Poole, B., Lamb, A., Arjovsky, M., Mastropietro, O., &amp; Courville, A. Adversarially learned inference. arXiv preprint </a:t>
            </a:r>
          </a:p>
          <a:p>
            <a:r>
              <a:rPr lang="en-GB" sz="1800"/>
              <a:t>arXiv:1606.00704 (2016). </a:t>
            </a:r>
          </a:p>
          <a:p>
            <a:r>
              <a:rPr lang="en-GB" sz="1800"/>
              <a:t>Applications: </a:t>
            </a:r>
          </a:p>
          <a:p>
            <a:r>
              <a:rPr lang="en-GB" sz="1800"/>
              <a:t>Isola, P., Zhu, J. Y., Zhou, T., &amp; Efros, A. A. Image-to-image translation with conditional adversarial networks. arXiv preprint arXiv:1611.07004. (2016). </a:t>
            </a:r>
          </a:p>
          <a:p>
            <a:r>
              <a:rPr lang="en-GB" sz="1800"/>
              <a:t>Reed, S., Akata, Z., Yan, X., Logeswaran, L., Schiele, B., &amp; Lee, H. Generative adversarial text to image synthesis. JMLR (2016). </a:t>
            </a:r>
          </a:p>
          <a:p>
            <a:r>
              <a:rPr lang="en-GB" sz="1800"/>
              <a:t>Antipov, G., Baccouche, M., &amp; Dugelay, J. L. (2017). Face Aging With Conditional Generative Adversarial Networks. arXiv preprint arXiv:1702.01983.</a:t>
            </a:r>
          </a:p>
        </p:txBody>
      </p:sp>
    </p:spTree>
    <p:extLst>
      <p:ext uri="{BB962C8B-B14F-4D97-AF65-F5344CB8AC3E}">
        <p14:creationId xmlns:p14="http://schemas.microsoft.com/office/powerpoint/2010/main" val="1851657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C1ED7-DA33-D552-CC1F-5C1981AE1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GANs for Superresolution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F65FE6-1D7B-C16F-97D0-288A2FA690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01090"/>
            <a:ext cx="10515600" cy="40688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B6AE2B-1A48-9192-8778-8A456B4C2605}"/>
              </a:ext>
            </a:extLst>
          </p:cNvPr>
          <p:cNvSpPr txBox="1"/>
          <p:nvPr/>
        </p:nvSpPr>
        <p:spPr>
          <a:xfrm>
            <a:off x="447040" y="6435605"/>
            <a:ext cx="117449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>
                <a:solidFill>
                  <a:srgbClr val="7C7C7C"/>
                </a:solidFill>
                <a:effectLst/>
                <a:latin typeface="Calibri" panose="020F0502020204030204" pitchFamily="34" charset="0"/>
              </a:rPr>
              <a:t>Ledig, Christian, et al. "Photo-realistic single image super-resolution using a generative adversarial network." </a:t>
            </a:r>
            <a:r>
              <a:rPr lang="en-GB" sz="1400" i="1">
                <a:solidFill>
                  <a:srgbClr val="7C7C7C"/>
                </a:solidFill>
                <a:effectLst/>
                <a:latin typeface="Calibri" panose="020F0502020204030204" pitchFamily="34" charset="0"/>
              </a:rPr>
              <a:t>arXiv preprint arXiv:1609.04802 </a:t>
            </a:r>
            <a:r>
              <a:rPr lang="en-GB" sz="1400">
                <a:solidFill>
                  <a:srgbClr val="7C7C7C"/>
                </a:solidFill>
                <a:effectLst/>
                <a:latin typeface="Calibri" panose="020F0502020204030204" pitchFamily="34" charset="0"/>
              </a:rPr>
              <a:t>(2016). </a:t>
            </a:r>
            <a:endParaRPr lang="en-GB" sz="140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72646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F5611-365E-FD89-2C35-19E1CA327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Example of Network Architecture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C126910-F1EF-86B4-8434-3A90C4007D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8871" y="1690688"/>
            <a:ext cx="9165298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8582F06-6B7A-3E97-1695-1C6584965714}"/>
              </a:ext>
            </a:extLst>
          </p:cNvPr>
          <p:cNvSpPr txBox="1"/>
          <p:nvPr/>
        </p:nvSpPr>
        <p:spPr>
          <a:xfrm>
            <a:off x="447040" y="6435605"/>
            <a:ext cx="117449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>
                <a:solidFill>
                  <a:srgbClr val="7C7C7C"/>
                </a:solidFill>
                <a:effectLst/>
                <a:latin typeface="Calibri" panose="020F0502020204030204" pitchFamily="34" charset="0"/>
              </a:rPr>
              <a:t>Ledig, Christian, et al. "Photo-realistic single image super-resolution using a generative adversarial network." </a:t>
            </a:r>
            <a:r>
              <a:rPr lang="en-GB" sz="1400" i="1">
                <a:solidFill>
                  <a:srgbClr val="7C7C7C"/>
                </a:solidFill>
                <a:effectLst/>
                <a:latin typeface="Calibri" panose="020F0502020204030204" pitchFamily="34" charset="0"/>
              </a:rPr>
              <a:t>arXiv preprint arXiv:1609.04802 </a:t>
            </a:r>
            <a:r>
              <a:rPr lang="en-GB" sz="1400">
                <a:solidFill>
                  <a:srgbClr val="7C7C7C"/>
                </a:solidFill>
                <a:effectLst/>
                <a:latin typeface="Calibri" panose="020F0502020204030204" pitchFamily="34" charset="0"/>
              </a:rPr>
              <a:t>(2016). </a:t>
            </a:r>
            <a:endParaRPr lang="en-GB" sz="140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78163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Artist female outline">
            <a:extLst>
              <a:ext uri="{FF2B5EF4-FFF2-40B4-BE49-F238E27FC236}">
                <a16:creationId xmlns:a16="http://schemas.microsoft.com/office/drawing/2014/main" id="{E165C72C-7497-C44F-B0A8-7E1BC0C2A0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22147" y="1906793"/>
            <a:ext cx="914400" cy="914400"/>
          </a:xfrm>
          <a:prstGeom prst="rect">
            <a:avLst/>
          </a:prstGeom>
        </p:spPr>
      </p:pic>
      <p:pic>
        <p:nvPicPr>
          <p:cNvPr id="5" name="Graphic 4" descr="Professor female with solid fill">
            <a:extLst>
              <a:ext uri="{FF2B5EF4-FFF2-40B4-BE49-F238E27FC236}">
                <a16:creationId xmlns:a16="http://schemas.microsoft.com/office/drawing/2014/main" id="{AD541E54-BF60-3C48-AD80-A22613E189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65633" y="1906793"/>
            <a:ext cx="914400" cy="914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1ACAE2-90F9-2C44-999A-BBAB0E9DCCBC}"/>
              </a:ext>
            </a:extLst>
          </p:cNvPr>
          <p:cNvSpPr txBox="1"/>
          <p:nvPr/>
        </p:nvSpPr>
        <p:spPr>
          <a:xfrm>
            <a:off x="3343836" y="2821193"/>
            <a:ext cx="16997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latin typeface="Arial" panose="020B0604020202020204" pitchFamily="34" charset="0"/>
                <a:cs typeface="Arial" panose="020B0604020202020204" pitchFamily="34" charset="0"/>
              </a:rPr>
              <a:t>Painter</a:t>
            </a:r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: she would like to learn to learn to paint as Van Gogh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4446F8-DA8E-9E42-B867-65E24A115B9A}"/>
              </a:ext>
            </a:extLst>
          </p:cNvPr>
          <p:cNvSpPr txBox="1"/>
          <p:nvPr/>
        </p:nvSpPr>
        <p:spPr>
          <a:xfrm>
            <a:off x="7555454" y="2821193"/>
            <a:ext cx="16997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latin typeface="Arial" panose="020B0604020202020204" pitchFamily="34" charset="0"/>
                <a:cs typeface="Arial" panose="020B0604020202020204" pitchFamily="34" charset="0"/>
              </a:rPr>
              <a:t>Critic</a:t>
            </a:r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: she would like to learn be able to tell real Van Gogh paintings from fakes apart.</a:t>
            </a:r>
          </a:p>
        </p:txBody>
      </p:sp>
    </p:spTree>
    <p:extLst>
      <p:ext uri="{BB962C8B-B14F-4D97-AF65-F5344CB8AC3E}">
        <p14:creationId xmlns:p14="http://schemas.microsoft.com/office/powerpoint/2010/main" val="4147798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Artist female outline">
            <a:extLst>
              <a:ext uri="{FF2B5EF4-FFF2-40B4-BE49-F238E27FC236}">
                <a16:creationId xmlns:a16="http://schemas.microsoft.com/office/drawing/2014/main" id="{E165C72C-7497-C44F-B0A8-7E1BC0C2A0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83343" y="3193151"/>
            <a:ext cx="914400" cy="914400"/>
          </a:xfrm>
          <a:prstGeom prst="rect">
            <a:avLst/>
          </a:prstGeom>
        </p:spPr>
      </p:pic>
      <p:pic>
        <p:nvPicPr>
          <p:cNvPr id="5" name="Graphic 4" descr="Professor female with solid fill">
            <a:extLst>
              <a:ext uri="{FF2B5EF4-FFF2-40B4-BE49-F238E27FC236}">
                <a16:creationId xmlns:a16="http://schemas.microsoft.com/office/drawing/2014/main" id="{AD541E54-BF60-3C48-AD80-A22613E189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33069" y="893757"/>
            <a:ext cx="914400" cy="914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1ACAE2-90F9-2C44-999A-BBAB0E9DCCBC}"/>
              </a:ext>
            </a:extLst>
          </p:cNvPr>
          <p:cNvSpPr txBox="1"/>
          <p:nvPr/>
        </p:nvSpPr>
        <p:spPr>
          <a:xfrm>
            <a:off x="805032" y="4107551"/>
            <a:ext cx="16997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latin typeface="Arial" panose="020B0604020202020204" pitchFamily="34" charset="0"/>
                <a:cs typeface="Arial" panose="020B0604020202020204" pitchFamily="34" charset="0"/>
              </a:rPr>
              <a:t>Painter</a:t>
            </a:r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: she would like to learn to learn to paint as Van Gogh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4446F8-DA8E-9E42-B867-65E24A115B9A}"/>
              </a:ext>
            </a:extLst>
          </p:cNvPr>
          <p:cNvSpPr txBox="1"/>
          <p:nvPr/>
        </p:nvSpPr>
        <p:spPr>
          <a:xfrm>
            <a:off x="9222890" y="1808157"/>
            <a:ext cx="16997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latin typeface="Arial" panose="020B0604020202020204" pitchFamily="34" charset="0"/>
                <a:cs typeface="Arial" panose="020B0604020202020204" pitchFamily="34" charset="0"/>
              </a:rPr>
              <a:t>Critic</a:t>
            </a:r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: she would like to learn be able to tell real Van Gogh paintings from fakes apart.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E46A02-D017-E243-B4A7-98BBC663B3C3}"/>
              </a:ext>
            </a:extLst>
          </p:cNvPr>
          <p:cNvSpPr txBox="1"/>
          <p:nvPr/>
        </p:nvSpPr>
        <p:spPr>
          <a:xfrm>
            <a:off x="467959" y="247426"/>
            <a:ext cx="3711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3600">
                <a:latin typeface="Arial" panose="020B0604020202020204" pitchFamily="34" charset="0"/>
                <a:cs typeface="Arial" panose="020B0604020202020204" pitchFamily="34" charset="0"/>
              </a:rPr>
              <a:t>Step 1</a:t>
            </a:r>
          </a:p>
        </p:txBody>
      </p:sp>
      <p:pic>
        <p:nvPicPr>
          <p:cNvPr id="1026" name="Picture 2" descr="Fake Vincent van Gogh Self-Portrait Painting Done with Camera and Paint |  PetaPixel">
            <a:extLst>
              <a:ext uri="{FF2B5EF4-FFF2-40B4-BE49-F238E27FC236}">
                <a16:creationId xmlns:a16="http://schemas.microsoft.com/office/drawing/2014/main" id="{72860C94-E10C-0C4D-945A-7CCB3B33A6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041" y="3281398"/>
            <a:ext cx="1601918" cy="1967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5F7D5CC-D004-3649-8EBF-4E1D24988DA5}"/>
              </a:ext>
            </a:extLst>
          </p:cNvPr>
          <p:cNvCxnSpPr/>
          <p:nvPr/>
        </p:nvCxnSpPr>
        <p:spPr>
          <a:xfrm>
            <a:off x="2807746" y="4379182"/>
            <a:ext cx="237434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E9388CB-DEC5-5B4C-B031-E5D227F356CE}"/>
              </a:ext>
            </a:extLst>
          </p:cNvPr>
          <p:cNvSpPr txBox="1"/>
          <p:nvPr/>
        </p:nvSpPr>
        <p:spPr>
          <a:xfrm>
            <a:off x="5717689" y="5400213"/>
            <a:ext cx="876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FAKE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3F6606-4F41-624B-83E8-66CF5ED98367}"/>
              </a:ext>
            </a:extLst>
          </p:cNvPr>
          <p:cNvSpPr txBox="1"/>
          <p:nvPr/>
        </p:nvSpPr>
        <p:spPr>
          <a:xfrm>
            <a:off x="2855503" y="3342047"/>
            <a:ext cx="22698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Produce a fake portrait that is not perfect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19295C5-D0DA-EC49-8FBF-35173E527A7D}"/>
              </a:ext>
            </a:extLst>
          </p:cNvPr>
          <p:cNvCxnSpPr>
            <a:stCxn id="1026" idx="3"/>
            <a:endCxn id="9" idx="2"/>
          </p:cNvCxnSpPr>
          <p:nvPr/>
        </p:nvCxnSpPr>
        <p:spPr>
          <a:xfrm flipV="1">
            <a:off x="6896959" y="3839482"/>
            <a:ext cx="3175785" cy="425895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B970924-862C-EF41-B937-696156908104}"/>
              </a:ext>
            </a:extLst>
          </p:cNvPr>
          <p:cNvSpPr txBox="1"/>
          <p:nvPr/>
        </p:nvSpPr>
        <p:spPr>
          <a:xfrm>
            <a:off x="7802880" y="4295701"/>
            <a:ext cx="22698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The critic try to determine if the painting is fake or not. </a:t>
            </a:r>
          </a:p>
        </p:txBody>
      </p:sp>
      <p:cxnSp>
        <p:nvCxnSpPr>
          <p:cNvPr id="15" name="Straight Arrow Connector 11">
            <a:extLst>
              <a:ext uri="{FF2B5EF4-FFF2-40B4-BE49-F238E27FC236}">
                <a16:creationId xmlns:a16="http://schemas.microsoft.com/office/drawing/2014/main" id="{63332D5D-91A5-914C-A49F-A02DEC5095E0}"/>
              </a:ext>
            </a:extLst>
          </p:cNvPr>
          <p:cNvCxnSpPr>
            <a:cxnSpLocks/>
            <a:stCxn id="5" idx="1"/>
            <a:endCxn id="3" idx="0"/>
          </p:cNvCxnSpPr>
          <p:nvPr/>
        </p:nvCxnSpPr>
        <p:spPr>
          <a:xfrm rot="10800000" flipV="1">
            <a:off x="1640543" y="1350957"/>
            <a:ext cx="7892526" cy="1842194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3251DF4-D96B-B645-9D56-71DFD528BE15}"/>
              </a:ext>
            </a:extLst>
          </p:cNvPr>
          <p:cNvSpPr txBox="1"/>
          <p:nvPr/>
        </p:nvSpPr>
        <p:spPr>
          <a:xfrm>
            <a:off x="6823038" y="1342406"/>
            <a:ext cx="22698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Then the critic tells the painter what was clearly wrong.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16D4366-DCA9-0548-850B-132CEF813F5E}"/>
              </a:ext>
            </a:extLst>
          </p:cNvPr>
          <p:cNvSpPr txBox="1"/>
          <p:nvPr/>
        </p:nvSpPr>
        <p:spPr>
          <a:xfrm>
            <a:off x="2194318" y="1364037"/>
            <a:ext cx="22698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The painter becomes slowly better</a:t>
            </a:r>
          </a:p>
        </p:txBody>
      </p:sp>
    </p:spTree>
    <p:extLst>
      <p:ext uri="{BB962C8B-B14F-4D97-AF65-F5344CB8AC3E}">
        <p14:creationId xmlns:p14="http://schemas.microsoft.com/office/powerpoint/2010/main" val="1368510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4" grpId="0"/>
      <p:bldP spid="18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 descr="Professor female with solid fill">
            <a:extLst>
              <a:ext uri="{FF2B5EF4-FFF2-40B4-BE49-F238E27FC236}">
                <a16:creationId xmlns:a16="http://schemas.microsoft.com/office/drawing/2014/main" id="{AD541E54-BF60-3C48-AD80-A22613E189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20937" y="1727486"/>
            <a:ext cx="914400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84446F8-DA8E-9E42-B867-65E24A115B9A}"/>
              </a:ext>
            </a:extLst>
          </p:cNvPr>
          <p:cNvSpPr txBox="1"/>
          <p:nvPr/>
        </p:nvSpPr>
        <p:spPr>
          <a:xfrm>
            <a:off x="6060141" y="2641886"/>
            <a:ext cx="16997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latin typeface="Arial" panose="020B0604020202020204" pitchFamily="34" charset="0"/>
                <a:cs typeface="Arial" panose="020B0604020202020204" pitchFamily="34" charset="0"/>
              </a:rPr>
              <a:t>Critic</a:t>
            </a:r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: she would like to learn be able to tell real Van Gogh paintings from fakes apart.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E46A02-D017-E243-B4A7-98BBC663B3C3}"/>
              </a:ext>
            </a:extLst>
          </p:cNvPr>
          <p:cNvSpPr txBox="1"/>
          <p:nvPr/>
        </p:nvSpPr>
        <p:spPr>
          <a:xfrm>
            <a:off x="467959" y="247426"/>
            <a:ext cx="9181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3600">
                <a:latin typeface="Arial" panose="020B0604020202020204" pitchFamily="34" charset="0"/>
                <a:cs typeface="Arial" panose="020B0604020202020204" pitchFamily="34" charset="0"/>
              </a:rPr>
              <a:t>Step 2 – The critic must become better too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5F7D5CC-D004-3649-8EBF-4E1D24988DA5}"/>
              </a:ext>
            </a:extLst>
          </p:cNvPr>
          <p:cNvCxnSpPr/>
          <p:nvPr/>
        </p:nvCxnSpPr>
        <p:spPr>
          <a:xfrm>
            <a:off x="3474720" y="2302956"/>
            <a:ext cx="237434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E9388CB-DEC5-5B4C-B031-E5D227F356CE}"/>
              </a:ext>
            </a:extLst>
          </p:cNvPr>
          <p:cNvSpPr txBox="1"/>
          <p:nvPr/>
        </p:nvSpPr>
        <p:spPr>
          <a:xfrm>
            <a:off x="1830349" y="3162622"/>
            <a:ext cx="876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TRUE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3F6606-4F41-624B-83E8-66CF5ED98367}"/>
              </a:ext>
            </a:extLst>
          </p:cNvPr>
          <p:cNvSpPr txBox="1"/>
          <p:nvPr/>
        </p:nvSpPr>
        <p:spPr>
          <a:xfrm>
            <a:off x="3522477" y="1265821"/>
            <a:ext cx="22698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The critic trains with real Van Gogh paintings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16D4366-DCA9-0548-850B-132CEF813F5E}"/>
              </a:ext>
            </a:extLst>
          </p:cNvPr>
          <p:cNvSpPr txBox="1"/>
          <p:nvPr/>
        </p:nvSpPr>
        <p:spPr>
          <a:xfrm>
            <a:off x="9121261" y="1861520"/>
            <a:ext cx="2269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The critic becomes slowly better</a:t>
            </a:r>
          </a:p>
        </p:txBody>
      </p:sp>
      <p:pic>
        <p:nvPicPr>
          <p:cNvPr id="2050" name="Picture 2" descr="Vincent van Gogh | Biography, Art, &amp;amp; Facts | Britannica">
            <a:extLst>
              <a:ext uri="{FF2B5EF4-FFF2-40B4-BE49-F238E27FC236}">
                <a16:creationId xmlns:a16="http://schemas.microsoft.com/office/drawing/2014/main" id="{4BEB8C03-6A66-4947-AA81-D87C0E91A8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792" y="1292496"/>
            <a:ext cx="2269864" cy="1793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DAEFB78-E36A-EA43-9DF8-8A70F806527A}"/>
              </a:ext>
            </a:extLst>
          </p:cNvPr>
          <p:cNvCxnSpPr>
            <a:cxnSpLocks/>
          </p:cNvCxnSpPr>
          <p:nvPr/>
        </p:nvCxnSpPr>
        <p:spPr>
          <a:xfrm>
            <a:off x="7295478" y="2208814"/>
            <a:ext cx="166564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" descr="Fake Vincent van Gogh Self-Portrait Painting Done with Camera and Paint |  PetaPixel">
            <a:extLst>
              <a:ext uri="{FF2B5EF4-FFF2-40B4-BE49-F238E27FC236}">
                <a16:creationId xmlns:a16="http://schemas.microsoft.com/office/drawing/2014/main" id="{7A977695-3E3E-DD49-AC38-ABFD2FBEA6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7742" y="3608771"/>
            <a:ext cx="1601918" cy="1967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DECD9FE-9733-BB40-88DD-02F2E8D00CC1}"/>
              </a:ext>
            </a:extLst>
          </p:cNvPr>
          <p:cNvSpPr txBox="1"/>
          <p:nvPr/>
        </p:nvSpPr>
        <p:spPr>
          <a:xfrm>
            <a:off x="1830348" y="5653546"/>
            <a:ext cx="876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FAKE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708B2F9-A52E-2841-9D50-D873146D1ABB}"/>
              </a:ext>
            </a:extLst>
          </p:cNvPr>
          <p:cNvCxnSpPr>
            <a:cxnSpLocks/>
          </p:cNvCxnSpPr>
          <p:nvPr/>
        </p:nvCxnSpPr>
        <p:spPr>
          <a:xfrm flipV="1">
            <a:off x="3302598" y="2641886"/>
            <a:ext cx="2546463" cy="211299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0267A78-1A11-A14A-AFD9-7D2EC2193E15}"/>
              </a:ext>
            </a:extLst>
          </p:cNvPr>
          <p:cNvSpPr txBox="1"/>
          <p:nvPr/>
        </p:nvSpPr>
        <p:spPr>
          <a:xfrm>
            <a:off x="3579197" y="4555044"/>
            <a:ext cx="22698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The critic trains with </a:t>
            </a:r>
            <a:r>
              <a:rPr lang="en-CH" b="1" u="sng">
                <a:latin typeface="Arial" panose="020B0604020202020204" pitchFamily="34" charset="0"/>
                <a:cs typeface="Arial" panose="020B0604020202020204" pitchFamily="34" charset="0"/>
              </a:rPr>
              <a:t>clearly</a:t>
            </a:r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 fake Van Gogh paintings</a:t>
            </a:r>
          </a:p>
        </p:txBody>
      </p:sp>
    </p:spTree>
    <p:extLst>
      <p:ext uri="{BB962C8B-B14F-4D97-AF65-F5344CB8AC3E}">
        <p14:creationId xmlns:p14="http://schemas.microsoft.com/office/powerpoint/2010/main" val="3275429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C011A7-5E35-A249-A648-D256786DAB0C}"/>
              </a:ext>
            </a:extLst>
          </p:cNvPr>
          <p:cNvSpPr/>
          <p:nvPr/>
        </p:nvSpPr>
        <p:spPr>
          <a:xfrm>
            <a:off x="3141233" y="559792"/>
            <a:ext cx="8937353" cy="2579421"/>
          </a:xfrm>
          <a:prstGeom prst="rect">
            <a:avLst/>
          </a:prstGeom>
          <a:solidFill>
            <a:schemeClr val="accent4">
              <a:alpha val="1951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4C8A66-DF8D-A24E-A84E-5E18522E34DF}"/>
              </a:ext>
            </a:extLst>
          </p:cNvPr>
          <p:cNvSpPr/>
          <p:nvPr/>
        </p:nvSpPr>
        <p:spPr>
          <a:xfrm>
            <a:off x="290456" y="3571539"/>
            <a:ext cx="10219765" cy="2979868"/>
          </a:xfrm>
          <a:prstGeom prst="rect">
            <a:avLst/>
          </a:prstGeom>
          <a:solidFill>
            <a:schemeClr val="accent1">
              <a:alpha val="1951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C5EC3A-CCB4-F449-85DF-F81FC443563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1071534"/>
            <a:ext cx="11972430" cy="4630020"/>
          </a:xfrm>
          <a:prstGeom prst="rect">
            <a:avLst/>
          </a:prstGeom>
        </p:spPr>
      </p:pic>
      <p:pic>
        <p:nvPicPr>
          <p:cNvPr id="4" name="Graphic 3" descr="Professor female with solid fill">
            <a:extLst>
              <a:ext uri="{FF2B5EF4-FFF2-40B4-BE49-F238E27FC236}">
                <a16:creationId xmlns:a16="http://schemas.microsoft.com/office/drawing/2014/main" id="{CF5A9130-0B0B-7F41-96D8-4A484DB534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74715" y="1562548"/>
            <a:ext cx="914400" cy="914400"/>
          </a:xfrm>
          <a:prstGeom prst="rect">
            <a:avLst/>
          </a:prstGeom>
        </p:spPr>
      </p:pic>
      <p:pic>
        <p:nvPicPr>
          <p:cNvPr id="5" name="Picture 2" descr="Fake Vincent van Gogh Self-Portrait Painting Done with Camera and Paint |  PetaPixel">
            <a:extLst>
              <a:ext uri="{FF2B5EF4-FFF2-40B4-BE49-F238E27FC236}">
                <a16:creationId xmlns:a16="http://schemas.microsoft.com/office/drawing/2014/main" id="{BD037226-E941-4842-B0F8-934EFCA3A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6697" y="4136284"/>
            <a:ext cx="800959" cy="983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Vincent van Gogh | Biography, Art, &amp;amp; Facts | Britannica">
            <a:extLst>
              <a:ext uri="{FF2B5EF4-FFF2-40B4-BE49-F238E27FC236}">
                <a16:creationId xmlns:a16="http://schemas.microsoft.com/office/drawing/2014/main" id="{46A55212-A639-5B42-997E-39B4944FE0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8479" y="1562548"/>
            <a:ext cx="1157393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34E110-D582-124F-B2F2-C124265E9D46}"/>
              </a:ext>
            </a:extLst>
          </p:cNvPr>
          <p:cNvSpPr txBox="1"/>
          <p:nvPr/>
        </p:nvSpPr>
        <p:spPr>
          <a:xfrm>
            <a:off x="8062858" y="5572461"/>
            <a:ext cx="1758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3600">
                <a:latin typeface="Arial" panose="020B0604020202020204" pitchFamily="34" charset="0"/>
                <a:cs typeface="Arial" panose="020B0604020202020204" pitchFamily="34" charset="0"/>
              </a:rPr>
              <a:t>Step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CEF5D9-CFD5-4344-8E35-535B8C0E70AA}"/>
              </a:ext>
            </a:extLst>
          </p:cNvPr>
          <p:cNvSpPr txBox="1"/>
          <p:nvPr/>
        </p:nvSpPr>
        <p:spPr>
          <a:xfrm>
            <a:off x="3141233" y="573179"/>
            <a:ext cx="1758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3600">
                <a:latin typeface="Arial" panose="020B0604020202020204" pitchFamily="34" charset="0"/>
                <a:cs typeface="Arial" panose="020B0604020202020204" pitchFamily="34" charset="0"/>
              </a:rPr>
              <a:t>Step 2</a:t>
            </a:r>
          </a:p>
        </p:txBody>
      </p:sp>
      <p:pic>
        <p:nvPicPr>
          <p:cNvPr id="3" name="Graphic 2" descr="Artist female outline">
            <a:extLst>
              <a:ext uri="{FF2B5EF4-FFF2-40B4-BE49-F238E27FC236}">
                <a16:creationId xmlns:a16="http://schemas.microsoft.com/office/drawing/2014/main" id="{8F0EF00B-FD6D-CF42-8D6A-9CB678E047F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17002" y="4205863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D36AEF2-FF2F-6348-B8EF-0D89B458CF48}"/>
              </a:ext>
            </a:extLst>
          </p:cNvPr>
          <p:cNvSpPr txBox="1"/>
          <p:nvPr/>
        </p:nvSpPr>
        <p:spPr>
          <a:xfrm rot="16200000">
            <a:off x="-1041310" y="1558082"/>
            <a:ext cx="30059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Ideas of the painter</a:t>
            </a:r>
            <a:br>
              <a:rPr lang="en-CH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(today I will paint a portrait, </a:t>
            </a:r>
          </a:p>
          <a:p>
            <a:r>
              <a:rPr lang="en-CH">
                <a:latin typeface="Arial" panose="020B0604020202020204" pitchFamily="34" charset="0"/>
                <a:cs typeface="Arial" panose="020B0604020202020204" pitchFamily="34" charset="0"/>
              </a:rPr>
              <a:t>a landscape, etc.)</a:t>
            </a:r>
          </a:p>
        </p:txBody>
      </p:sp>
    </p:spTree>
    <p:extLst>
      <p:ext uri="{BB962C8B-B14F-4D97-AF65-F5344CB8AC3E}">
        <p14:creationId xmlns:p14="http://schemas.microsoft.com/office/powerpoint/2010/main" val="1230609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7" grpId="0"/>
      <p:bldP spid="10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9C5EC3A-CCB4-F449-85DF-F81FC44356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1533"/>
            <a:ext cx="12192000" cy="471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950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</TotalTime>
  <Words>1002</Words>
  <Application>Microsoft Macintosh PowerPoint</Application>
  <PresentationFormat>Widescreen</PresentationFormat>
  <Paragraphs>84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Arial</vt:lpstr>
      <vt:lpstr>Calibri</vt:lpstr>
      <vt:lpstr>Calibri Light</vt:lpstr>
      <vt:lpstr>Source Sans Pro</vt:lpstr>
      <vt:lpstr>Office Theme</vt:lpstr>
      <vt:lpstr>Generative Adversarial Networks (GANs)</vt:lpstr>
      <vt:lpstr>Problem Description</vt:lpstr>
      <vt:lpstr>GANs for Superresolution</vt:lpstr>
      <vt:lpstr>Example of Network Architecture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to use Keras for GANs</vt:lpstr>
      <vt:lpstr>PowerPoint Presentation</vt:lpstr>
      <vt:lpstr>Conditional GAN</vt:lpstr>
      <vt:lpstr>PowerPoint Presentation</vt:lpstr>
      <vt:lpstr>PowerPoint Presentation</vt:lpstr>
      <vt:lpstr>PowerPoint Presentation</vt:lpstr>
      <vt:lpstr>Image-to-image Translation</vt:lpstr>
      <vt:lpstr>Text-to-image Synthesis</vt:lpstr>
      <vt:lpstr>Reading List I/II</vt:lpstr>
      <vt:lpstr>Reading List II/II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Umberto Michelucci</dc:creator>
  <cp:lastModifiedBy>Umberto Michelucci</cp:lastModifiedBy>
  <cp:revision>53</cp:revision>
  <dcterms:created xsi:type="dcterms:W3CDTF">2022-01-25T09:34:26Z</dcterms:created>
  <dcterms:modified xsi:type="dcterms:W3CDTF">2022-05-28T12:10:03Z</dcterms:modified>
</cp:coreProperties>
</file>

<file path=docProps/thumbnail.jpeg>
</file>